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9" r:id="rId4"/>
    <p:sldId id="278" r:id="rId5"/>
    <p:sldId id="290" r:id="rId6"/>
    <p:sldId id="291" r:id="rId7"/>
    <p:sldId id="285" r:id="rId8"/>
    <p:sldId id="286" r:id="rId9"/>
    <p:sldId id="287" r:id="rId10"/>
    <p:sldId id="288" r:id="rId11"/>
    <p:sldId id="284" r:id="rId12"/>
    <p:sldId id="258" r:id="rId13"/>
    <p:sldId id="276" r:id="rId14"/>
    <p:sldId id="261" r:id="rId15"/>
    <p:sldId id="262" r:id="rId16"/>
    <p:sldId id="277" r:id="rId17"/>
    <p:sldId id="259" r:id="rId18"/>
    <p:sldId id="273" r:id="rId19"/>
    <p:sldId id="272" r:id="rId20"/>
    <p:sldId id="260" r:id="rId21"/>
    <p:sldId id="271" r:id="rId22"/>
    <p:sldId id="263" r:id="rId23"/>
    <p:sldId id="267" r:id="rId24"/>
    <p:sldId id="275" r:id="rId25"/>
    <p:sldId id="265" r:id="rId26"/>
    <p:sldId id="274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42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4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E432-C544-461E-A455-DCA39BECDA7A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59EAB-3A7D-4A41-982A-639E97684C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30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60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訓練好的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會以</a:t>
            </a:r>
            <a:r>
              <a:rPr lang="en-US" altLang="zh-TW" dirty="0" err="1" smtClean="0"/>
              <a:t>save_weights</a:t>
            </a:r>
            <a:r>
              <a:rPr lang="zh-TW" altLang="en-US" dirty="0" smtClean="0"/>
              <a:t>的方式來儲存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h5 file</a:t>
            </a:r>
            <a:r>
              <a:rPr lang="zh-TW" altLang="en-US" dirty="0" smtClean="0"/>
              <a:t>有多大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Validating</a:t>
            </a:r>
            <a:r>
              <a:rPr lang="zh-TW" altLang="en-US" dirty="0" smtClean="0"/>
              <a:t>從</a:t>
            </a:r>
            <a:r>
              <a:rPr lang="en-US" altLang="zh-TW" dirty="0" smtClean="0"/>
              <a:t>testing</a:t>
            </a:r>
            <a:r>
              <a:rPr lang="zh-TW" altLang="en-US" dirty="0" smtClean="0"/>
              <a:t>中隨機取樣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2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System)</a:t>
            </a:r>
            <a:r>
              <a:rPr lang="zh-TW" altLang="en-US" dirty="0" smtClean="0"/>
              <a:t>，透過問卷調查的方式，讓使用者從多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張圖片中，選擇開心程度較高的圖片。藉由回收問卷，得到使用者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的回饋意見，建立資料庫，進而分析圖片中人群的開心程度。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然而，此方法需要龐大的樣本來建立資料庫，而大量樣本的蒐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集卻是非常困難的任務，缺乏實用性。而且，調查方式是讓使用者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從不同的圖片中，主觀選擇認為較開心的一張，僅有相對應的比較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案例，缺乏客觀性。同時，此方法沒有針對圖片中的個人情緒進行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調查，無法得知圖片中個體的開心程度，缺乏準確性。</a:t>
            </a:r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0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4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48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50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14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37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4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11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19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5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61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5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基於深度網路之人臉情感檢測系統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1051447	</a:t>
            </a:r>
            <a:r>
              <a:rPr lang="zh-TW" altLang="en-US" dirty="0" smtClean="0"/>
              <a:t>梁雅錡</a:t>
            </a:r>
            <a:endParaRPr lang="en-US" altLang="zh-TW" dirty="0" smtClean="0"/>
          </a:p>
          <a:p>
            <a:r>
              <a:rPr lang="en-US" altLang="zh-TW" dirty="0" smtClean="0"/>
              <a:t>1051536	</a:t>
            </a:r>
            <a:r>
              <a:rPr lang="zh-TW" altLang="en-US" dirty="0" smtClean="0"/>
              <a:t>林渟瑄</a:t>
            </a:r>
            <a:endParaRPr lang="en-US" altLang="zh-TW" dirty="0" smtClean="0"/>
          </a:p>
          <a:p>
            <a:r>
              <a:rPr lang="en-US" altLang="zh-TW" dirty="0" smtClean="0"/>
              <a:t>1051539	</a:t>
            </a:r>
            <a:r>
              <a:rPr lang="zh-TW" altLang="en-US" dirty="0" smtClean="0"/>
              <a:t>李羿禎</a:t>
            </a:r>
            <a:endParaRPr lang="en-US" altLang="zh-TW" dirty="0" smtClean="0"/>
          </a:p>
          <a:p>
            <a:r>
              <a:rPr lang="en-US" altLang="zh-TW" dirty="0" smtClean="0"/>
              <a:t>1053336	</a:t>
            </a:r>
            <a:r>
              <a:rPr lang="zh-TW" altLang="en-US" dirty="0" smtClean="0"/>
              <a:t>陳妙樺</a:t>
            </a:r>
            <a:endParaRPr lang="en-US" altLang="zh-TW" dirty="0" smtClean="0"/>
          </a:p>
          <a:p>
            <a:r>
              <a:rPr lang="en-US" altLang="zh-TW" dirty="0" smtClean="0"/>
              <a:t>1053347	</a:t>
            </a:r>
            <a:r>
              <a:rPr lang="zh-TW" altLang="en-US" dirty="0" smtClean="0"/>
              <a:t>陳吟瑄</a:t>
            </a:r>
            <a:endParaRPr lang="en-US" altLang="zh-TW" dirty="0" smtClean="0"/>
          </a:p>
          <a:p>
            <a:r>
              <a:rPr lang="en-US" altLang="zh-TW" dirty="0" smtClean="0"/>
              <a:t>June 25, 2019</a:t>
            </a:r>
          </a:p>
        </p:txBody>
      </p:sp>
    </p:spTree>
    <p:extLst>
      <p:ext uri="{BB962C8B-B14F-4D97-AF65-F5344CB8AC3E}">
        <p14:creationId xmlns:p14="http://schemas.microsoft.com/office/powerpoint/2010/main" val="211376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29284" y="7821488"/>
            <a:ext cx="12188825" cy="79208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glow rad="381000">
              <a:schemeClr val="bg1">
                <a:lumMod val="65000"/>
                <a:alpha val="13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7249" y="1678190"/>
            <a:ext cx="1099575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為了解決上述情感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檢測系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本團隊開發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基於深度網路之人臉情感檢測系統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(HIDS)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51068" y="7171939"/>
            <a:ext cx="158156" cy="512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523838" y="1340769"/>
            <a:ext cx="9753600" cy="3048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7" name="群組 16"/>
          <p:cNvGrpSpPr/>
          <p:nvPr/>
        </p:nvGrpSpPr>
        <p:grpSpPr>
          <a:xfrm>
            <a:off x="10743049" y="10521788"/>
            <a:ext cx="6336704" cy="5400600"/>
            <a:chOff x="3220690" y="1047490"/>
            <a:chExt cx="4181387" cy="3819746"/>
          </a:xfrm>
          <a:effectLst>
            <a:glow rad="101600">
              <a:schemeClr val="bg1">
                <a:lumMod val="75000"/>
                <a:alpha val="50000"/>
              </a:schemeClr>
            </a:glow>
          </a:effectLst>
        </p:grpSpPr>
        <p:pic>
          <p:nvPicPr>
            <p:cNvPr id="18" name="Picture 4" descr="https://www.logitech.com/assets/65485/6/c525-portable-hd-webcam-refesh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" r="36260"/>
            <a:stretch/>
          </p:blipFill>
          <p:spPr bwMode="auto">
            <a:xfrm>
              <a:off x="3220690" y="1047490"/>
              <a:ext cx="4181387" cy="381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圖片 1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140" y="1861387"/>
              <a:ext cx="3117850" cy="1818000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783633" y="8973616"/>
            <a:ext cx="6092825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44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Webdings" panose="05030102010509060703" pitchFamily="18" charset="2"/>
              </a:rPr>
              <a:t>HIDABCDEFSGHIJKLMNOPQRSTUVWXYZ0123456789kji1qaz2wsxedcrfvtgbyhmujm6uk,.7ikl./;po890-[]’`~</a:t>
            </a:r>
            <a:endParaRPr lang="zh-TW" altLang="en-US" sz="44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Webdings" panose="05030102010509060703" pitchFamily="18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574" y="7790877"/>
            <a:ext cx="482453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6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urlz MT" panose="04040404050702020202" pitchFamily="82" charset="0"/>
              </a:rPr>
              <a:t>HIDS</a:t>
            </a:r>
            <a:endParaRPr lang="zh-TW" altLang="en-US" sz="66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urlz MT" panose="04040404050702020202" pitchFamily="82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496" y="9426856"/>
            <a:ext cx="4082367" cy="20091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79" y="9290366"/>
            <a:ext cx="3058402" cy="1505182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 rot="20974366">
            <a:off x="-1705808" y="7764110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弧形 35"/>
          <p:cNvSpPr/>
          <p:nvPr/>
        </p:nvSpPr>
        <p:spPr>
          <a:xfrm rot="20974366">
            <a:off x="154576" y="7767241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弧形 37"/>
          <p:cNvSpPr/>
          <p:nvPr/>
        </p:nvSpPr>
        <p:spPr>
          <a:xfrm rot="20974366">
            <a:off x="169174" y="7318737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弧形 38"/>
          <p:cNvSpPr/>
          <p:nvPr/>
        </p:nvSpPr>
        <p:spPr>
          <a:xfrm rot="20974366">
            <a:off x="-1728192" y="7324633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弧形 39"/>
          <p:cNvSpPr/>
          <p:nvPr/>
        </p:nvSpPr>
        <p:spPr>
          <a:xfrm rot="10235810">
            <a:off x="-1720799" y="7956058"/>
            <a:ext cx="3221056" cy="2739025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07" y="7848869"/>
            <a:ext cx="5683672" cy="279720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270" y="3242446"/>
            <a:ext cx="9765677" cy="27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ㄇㄏ</a:t>
            </a:r>
            <a:r>
              <a:rPr lang="en-US" altLang="zh-TW" dirty="0" smtClean="0"/>
              <a:t>par</a:t>
            </a:r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05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43" y="2616450"/>
            <a:ext cx="6808714" cy="4026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814" y="1529835"/>
            <a:ext cx="9209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dirty="0" smtClean="0"/>
              <a:t>系統</a:t>
            </a:r>
            <a:r>
              <a:rPr lang="zh-TW" altLang="en-US" dirty="0"/>
              <a:t>架構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人</a:t>
            </a:r>
            <a:r>
              <a:rPr lang="zh-TW" altLang="zh-TW" dirty="0"/>
              <a:t>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情緒</a:t>
            </a:r>
            <a:r>
              <a:rPr lang="zh-TW" altLang="zh-TW" dirty="0"/>
              <a:t>量化模組</a:t>
            </a:r>
            <a:r>
              <a:rPr lang="zh-TW" altLang="en-US" dirty="0"/>
              <a:t>：</a:t>
            </a:r>
            <a:r>
              <a:rPr lang="zh-TW" altLang="zh-TW" dirty="0"/>
              <a:t>計算笑容量化</a:t>
            </a:r>
            <a:r>
              <a:rPr lang="zh-TW" altLang="zh-TW" dirty="0" smtClean="0"/>
              <a:t>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</a:t>
            </a:r>
            <a:r>
              <a:rPr lang="zh-TW" altLang="zh-TW" dirty="0"/>
              <a:t>情緒表現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04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</a:t>
            </a:r>
            <a:r>
              <a:rPr lang="zh-TW" altLang="zh-TW" dirty="0"/>
              <a:t>系統</a:t>
            </a:r>
            <a:r>
              <a:rPr lang="en-US" altLang="zh-TW" dirty="0"/>
              <a:t>Model</a:t>
            </a:r>
            <a:r>
              <a:rPr lang="zh-TW" altLang="zh-TW" dirty="0"/>
              <a:t>的輸入為影像、人臉位置</a:t>
            </a:r>
            <a:r>
              <a:rPr lang="en-US" altLang="zh-TW" dirty="0"/>
              <a:t>(</a:t>
            </a:r>
            <a:r>
              <a:rPr lang="en-US" altLang="zh-TW" dirty="0" err="1"/>
              <a:t>bbox</a:t>
            </a:r>
            <a:r>
              <a:rPr lang="en-US" altLang="zh-TW" dirty="0"/>
              <a:t>)</a:t>
            </a:r>
            <a:r>
              <a:rPr lang="zh-TW" altLang="zh-TW" dirty="0"/>
              <a:t>、笑容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影像大小均為</a:t>
            </a:r>
            <a:r>
              <a:rPr lang="en-US" altLang="zh-TW" dirty="0" smtClean="0"/>
              <a:t>178*218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人臉</a:t>
            </a:r>
            <a:r>
              <a:rPr lang="zh-TW" altLang="zh-TW" dirty="0" smtClean="0"/>
              <a:t>位置透過</a:t>
            </a:r>
            <a:r>
              <a:rPr lang="en-US" altLang="zh-TW" dirty="0" err="1"/>
              <a:t>celeba</a:t>
            </a:r>
            <a:r>
              <a:rPr lang="zh-TW" altLang="zh-TW" dirty="0"/>
              <a:t>給的</a:t>
            </a:r>
            <a:r>
              <a:rPr lang="en-US" altLang="zh-TW" dirty="0" err="1"/>
              <a:t>list_bbox_celeba</a:t>
            </a:r>
            <a:r>
              <a:rPr lang="zh-TW" altLang="zh-TW" dirty="0"/>
              <a:t>文件，得到每張圖的</a:t>
            </a:r>
            <a:r>
              <a:rPr lang="en-US" altLang="zh-TW" dirty="0"/>
              <a:t>(</a:t>
            </a:r>
            <a:r>
              <a:rPr lang="en-US" altLang="zh-TW" dirty="0" err="1"/>
              <a:t>x,y,w,h</a:t>
            </a:r>
            <a:r>
              <a:rPr lang="en-US" altLang="zh-TW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笑容</a:t>
            </a:r>
            <a:r>
              <a:rPr lang="zh-TW" altLang="zh-TW" dirty="0" smtClean="0"/>
              <a:t>數值依據</a:t>
            </a:r>
            <a:r>
              <a:rPr lang="zh-TW" altLang="zh-TW" dirty="0"/>
              <a:t>我們手動分類的資料夾判斷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 descr="C:\Users\User\AppData\Local\LINE\Cache\tmp\156000804542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428999"/>
            <a:ext cx="3292475" cy="237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C:\Users\User\AppData\Local\LINE\Cache\tmp\156000810231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/>
          <a:stretch/>
        </p:blipFill>
        <p:spPr bwMode="auto">
          <a:xfrm>
            <a:off x="4537710" y="3284161"/>
            <a:ext cx="2628900" cy="2301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C:\Users\User\AppData\Local\LINE\Cache\tmp\1560007975716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/>
          <a:stretch/>
        </p:blipFill>
        <p:spPr bwMode="auto">
          <a:xfrm>
            <a:off x="8023860" y="3733798"/>
            <a:ext cx="3855720" cy="17672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802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602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/>
              <a:t>人臉偵測模組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5400"/>
            <a:ext cx="10515600" cy="24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7364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情緒量化模組</a:t>
            </a:r>
            <a:r>
              <a:rPr lang="zh-TW" altLang="en-US" dirty="0" smtClean="0"/>
              <a:t>：</a:t>
            </a:r>
            <a:r>
              <a:rPr lang="zh-TW" altLang="zh-TW" dirty="0" smtClean="0"/>
              <a:t>計算笑容量化數值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視覺化呈現情緒表現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1" y="2562778"/>
            <a:ext cx="11798399" cy="29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本系統</a:t>
            </a:r>
            <a:r>
              <a:rPr lang="en-US" altLang="zh-TW" dirty="0"/>
              <a:t>Model</a:t>
            </a:r>
            <a:r>
              <a:rPr lang="zh-TW" altLang="zh-TW" dirty="0"/>
              <a:t>的輸出是一個</a:t>
            </a:r>
            <a:r>
              <a:rPr lang="en-US" altLang="zh-TW" dirty="0" smtClean="0"/>
              <a:t>dictionary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儲存偵測到的人臉</a:t>
            </a:r>
            <a:r>
              <a:rPr lang="zh-TW" altLang="zh-TW" dirty="0" smtClean="0"/>
              <a:t>位置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對應</a:t>
            </a:r>
            <a:r>
              <a:rPr lang="zh-TW" altLang="zh-TW" dirty="0"/>
              <a:t>的笑容量化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利用</a:t>
            </a:r>
            <a:r>
              <a:rPr lang="zh-TW" altLang="en-US" dirty="0" smtClean="0"/>
              <a:t>以上</a:t>
            </a:r>
            <a:r>
              <a:rPr lang="zh-TW" altLang="zh-TW" dirty="0" smtClean="0"/>
              <a:t>資料視覺化顯示笑容</a:t>
            </a:r>
            <a:r>
              <a:rPr lang="zh-TW" altLang="zh-TW" dirty="0"/>
              <a:t>量化數值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 descr="C:\Users\User\AppData\Local\LINE\Cache\tmp\156001026355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539807"/>
            <a:ext cx="5204460" cy="206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 descr="C:\Users\User\AppData\Local\LINE\Cache\tmp\156000836799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539807"/>
            <a:ext cx="385572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61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-Loss function (Categorical cross-entropy)</a:t>
            </a:r>
          </a:p>
          <a:p>
            <a:pPr lvl="1"/>
            <a:r>
              <a:rPr lang="zh-TW" altLang="zh-TW" dirty="0"/>
              <a:t>適用於多分類</a:t>
            </a:r>
            <a:r>
              <a:rPr lang="zh-TW" altLang="zh-TW" dirty="0" smtClean="0"/>
              <a:t>問題</a:t>
            </a:r>
            <a:endParaRPr lang="en-US" altLang="zh-TW" dirty="0" smtClean="0"/>
          </a:p>
          <a:p>
            <a:pPr lvl="1"/>
            <a:r>
              <a:rPr lang="zh-TW" altLang="zh-TW" dirty="0"/>
              <a:t>量化笑容的等級</a:t>
            </a:r>
            <a:r>
              <a:rPr lang="en-US" altLang="zh-TW" dirty="0"/>
              <a:t>(0~10</a:t>
            </a:r>
            <a:r>
              <a:rPr lang="zh-TW" altLang="zh-TW" dirty="0"/>
              <a:t>，共</a:t>
            </a:r>
            <a:r>
              <a:rPr lang="en-US" altLang="zh-TW" dirty="0"/>
              <a:t>11</a:t>
            </a:r>
            <a:r>
              <a:rPr lang="zh-TW" altLang="zh-TW" dirty="0"/>
              <a:t>種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5" name="圖片 4" descr="C:\Users\User\AppData\Local\LINE\Cache\tmp\155992024800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10" y="3798570"/>
            <a:ext cx="5219700" cy="116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C:\Users\User\AppData\Local\LINE\Cache\tmp\155991994773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5406390"/>
            <a:ext cx="5669280" cy="617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32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網路訓練 </a:t>
            </a:r>
            <a:r>
              <a:rPr lang="en-US" altLang="zh-TW" dirty="0"/>
              <a:t>- optimizer and the setting of </a:t>
            </a:r>
            <a:r>
              <a:rPr lang="en-US" altLang="zh-TW" dirty="0" err="1" smtClean="0"/>
              <a:t>hyperparameter</a:t>
            </a:r>
            <a:endParaRPr lang="en-US" altLang="zh-TW" dirty="0" smtClean="0"/>
          </a:p>
          <a:p>
            <a:pPr lvl="1"/>
            <a:r>
              <a:rPr lang="zh-TW" altLang="zh-TW" dirty="0"/>
              <a:t>本系統的</a:t>
            </a:r>
            <a:r>
              <a:rPr lang="en-US" altLang="zh-TW" dirty="0"/>
              <a:t>Optimizer</a:t>
            </a:r>
            <a:r>
              <a:rPr lang="zh-TW" altLang="zh-TW" dirty="0"/>
              <a:t>使用</a:t>
            </a:r>
            <a:r>
              <a:rPr lang="en-US" altLang="zh-TW" dirty="0"/>
              <a:t>Adam </a:t>
            </a:r>
            <a:r>
              <a:rPr lang="en-US" altLang="zh-TW" dirty="0" smtClean="0"/>
              <a:t>Optimizer</a:t>
            </a:r>
          </a:p>
          <a:p>
            <a:pPr lvl="1"/>
            <a:r>
              <a:rPr lang="en-US" altLang="zh-TW" dirty="0" err="1"/>
              <a:t>hyperparameter</a:t>
            </a:r>
            <a:r>
              <a:rPr lang="zh-TW" altLang="zh-TW" dirty="0"/>
              <a:t>的設定是將</a:t>
            </a:r>
            <a:r>
              <a:rPr lang="en-US" altLang="zh-TW" dirty="0"/>
              <a:t>learning rate</a:t>
            </a:r>
            <a:r>
              <a:rPr lang="zh-TW" altLang="zh-TW" dirty="0"/>
              <a:t>設為</a:t>
            </a:r>
            <a:r>
              <a:rPr lang="en-US" altLang="zh-TW" dirty="0"/>
              <a:t>1e-5(</a:t>
            </a:r>
            <a:r>
              <a:rPr lang="zh-TW" altLang="zh-TW" dirty="0"/>
              <a:t>即</a:t>
            </a:r>
            <a:r>
              <a:rPr lang="en-US" altLang="zh-TW" dirty="0"/>
              <a:t>0.00001)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4" name="圖片 3" descr="C:\Users\User\AppData\Local\LINE\Cache\tmp\156000731251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0" y="4027170"/>
            <a:ext cx="5459730" cy="155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73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</a:t>
            </a:r>
            <a:r>
              <a:rPr lang="en-US" altLang="zh-TW" dirty="0"/>
              <a:t>save 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 err="1"/>
              <a:t>save_weights</a:t>
            </a:r>
            <a:r>
              <a:rPr lang="zh-TW" altLang="en-US" dirty="0"/>
              <a:t>儲存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/>
              <a:t>Model</a:t>
            </a:r>
            <a:r>
              <a:rPr lang="zh-TW" altLang="zh-TW" dirty="0"/>
              <a:t>的名稱</a:t>
            </a:r>
            <a:r>
              <a:rPr lang="en-US" altLang="zh-TW" dirty="0"/>
              <a:t>:model_frcnn.hdf5</a:t>
            </a:r>
          </a:p>
          <a:p>
            <a:pPr lvl="1"/>
            <a:r>
              <a:rPr lang="en-US" altLang="zh-TW" dirty="0"/>
              <a:t>Model</a:t>
            </a:r>
            <a:r>
              <a:rPr lang="zh-TW" altLang="en-US" dirty="0"/>
              <a:t>的大小</a:t>
            </a:r>
            <a:r>
              <a:rPr lang="en-US" altLang="zh-TW" dirty="0"/>
              <a:t>:522MB (547565KB)</a:t>
            </a:r>
          </a:p>
        </p:txBody>
      </p:sp>
      <p:pic>
        <p:nvPicPr>
          <p:cNvPr id="4" name="圖片 3" descr="C:\Users\User\AppData\Local\LINE\Cache\tmp\155992106058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52215"/>
            <a:ext cx="5349240" cy="176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63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en-US" altLang="zh-TW" dirty="0" smtClean="0"/>
          </a:p>
          <a:p>
            <a:r>
              <a:rPr lang="zh-TW" altLang="en-US" dirty="0" smtClean="0"/>
              <a:t>創新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創意</a:t>
            </a:r>
            <a:endParaRPr lang="en-US" altLang="zh-TW" dirty="0" smtClean="0"/>
          </a:p>
          <a:p>
            <a:r>
              <a:rPr lang="zh-TW" altLang="en-US" dirty="0" smtClean="0"/>
              <a:t>作品介紹</a:t>
            </a:r>
            <a:endParaRPr lang="en-US" altLang="zh-TW" dirty="0" smtClean="0"/>
          </a:p>
          <a:p>
            <a:r>
              <a:rPr lang="zh-TW" altLang="en-US" dirty="0" smtClean="0"/>
              <a:t>系統測試</a:t>
            </a:r>
            <a:endParaRPr lang="en-US" altLang="zh-TW" dirty="0" smtClean="0"/>
          </a:p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6713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資料庫來源</a:t>
            </a:r>
            <a:r>
              <a:rPr lang="en-US" altLang="zh-TW" dirty="0" smtClean="0"/>
              <a:t>-&gt;</a:t>
            </a:r>
            <a:r>
              <a:rPr lang="zh-TW" altLang="en-US" dirty="0"/>
              <a:t>網路上的開放數據庫，</a:t>
            </a:r>
            <a:r>
              <a:rPr lang="en-US" altLang="zh-TW" dirty="0" err="1"/>
              <a:t>CelebA</a:t>
            </a:r>
            <a:endParaRPr lang="zh-TW" altLang="en-US" dirty="0"/>
          </a:p>
        </p:txBody>
      </p:sp>
      <p:pic>
        <p:nvPicPr>
          <p:cNvPr id="5" name="圖片 4" descr="C:\Users\User\AppData\Local\LINE\Cache\tmp\155992147042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67" y="2377439"/>
            <a:ext cx="6145213" cy="417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8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自行建立訓練資料庫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42" y="2675713"/>
            <a:ext cx="6852171" cy="40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3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測試環境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訓練的</a:t>
            </a:r>
            <a:r>
              <a:rPr lang="en-US" altLang="zh-TW" dirty="0" smtClean="0"/>
              <a:t>epochs</a:t>
            </a:r>
            <a:r>
              <a:rPr lang="zh-TW" altLang="en-US" dirty="0" smtClean="0"/>
              <a:t>數量：</a:t>
            </a:r>
            <a:r>
              <a:rPr lang="en-US" altLang="zh-TW" dirty="0" smtClean="0"/>
              <a:t>300</a:t>
            </a:r>
            <a:r>
              <a:rPr lang="zh-TW" altLang="en-US" dirty="0" smtClean="0"/>
              <a:t>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作業系統</a:t>
            </a:r>
            <a:r>
              <a:rPr lang="zh-TW" altLang="en-US" dirty="0"/>
              <a:t>：</a:t>
            </a:r>
            <a:r>
              <a:rPr lang="en-US" altLang="zh-TW" dirty="0"/>
              <a:t>Win10</a:t>
            </a:r>
          </a:p>
          <a:p>
            <a:pPr lvl="1"/>
            <a:r>
              <a:rPr lang="en-US" altLang="zh-TW" dirty="0"/>
              <a:t>GPU</a:t>
            </a:r>
            <a:r>
              <a:rPr lang="zh-TW" altLang="zh-TW" dirty="0"/>
              <a:t>使用</a:t>
            </a:r>
            <a:r>
              <a:rPr lang="en-US" altLang="zh-TW" dirty="0"/>
              <a:t>NVIDIA GeForce GTX1070</a:t>
            </a:r>
          </a:p>
          <a:p>
            <a:pPr lvl="1"/>
            <a:r>
              <a:rPr lang="en-US" altLang="zh-TW" dirty="0"/>
              <a:t>Memory</a:t>
            </a:r>
            <a:r>
              <a:rPr lang="zh-TW" altLang="zh-TW" dirty="0"/>
              <a:t>大小</a:t>
            </a:r>
            <a:r>
              <a:rPr lang="en-US" altLang="zh-TW" dirty="0"/>
              <a:t>:64GB</a:t>
            </a:r>
          </a:p>
          <a:p>
            <a:pPr lvl="1"/>
            <a:r>
              <a:rPr lang="en-US" altLang="zh-TW" dirty="0"/>
              <a:t>Python 3.6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 3</a:t>
            </a:r>
            <a:r>
              <a:rPr lang="en-US" altLang="zh-TW" dirty="0" smtClean="0"/>
              <a:t>.4.3</a:t>
            </a:r>
          </a:p>
          <a:p>
            <a:pPr lvl="1"/>
            <a:r>
              <a:rPr lang="en-US" altLang="zh-TW" dirty="0" err="1"/>
              <a:t>Tensorflow</a:t>
            </a:r>
            <a:r>
              <a:rPr lang="en-US" altLang="zh-TW" dirty="0"/>
              <a:t> 1.9.0</a:t>
            </a:r>
          </a:p>
          <a:p>
            <a:pPr lvl="1"/>
            <a:r>
              <a:rPr lang="en-US" altLang="zh-TW" dirty="0" err="1"/>
              <a:t>keras</a:t>
            </a:r>
            <a:r>
              <a:rPr lang="en-US" altLang="zh-TW" dirty="0"/>
              <a:t> 2.2.2</a:t>
            </a:r>
          </a:p>
          <a:p>
            <a:pPr lvl="1"/>
            <a:endParaRPr lang="en-US" altLang="zh-TW" dirty="0" smtClean="0"/>
          </a:p>
        </p:txBody>
      </p:sp>
      <p:pic>
        <p:nvPicPr>
          <p:cNvPr id="4" name="圖片 3" descr="C:\Users\User\AppData\Local\LINE\Cache\tmp\15599195741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70" y="1828800"/>
            <a:ext cx="39890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90" y="4572000"/>
            <a:ext cx="3070860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7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-</a:t>
            </a:r>
            <a:r>
              <a:rPr lang="zh-TW" altLang="zh-TW" dirty="0"/>
              <a:t>單人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3"/>
          <a:stretch/>
        </p:blipFill>
        <p:spPr bwMode="auto">
          <a:xfrm>
            <a:off x="1459230" y="3134360"/>
            <a:ext cx="1348740" cy="1789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47" y="3134360"/>
            <a:ext cx="1353185" cy="1799590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2" y="3072765"/>
            <a:ext cx="1349375" cy="1799590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32" y="3134360"/>
            <a:ext cx="1349375" cy="17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多</a:t>
            </a:r>
            <a:r>
              <a:rPr lang="zh-TW" altLang="zh-TW" dirty="0" smtClean="0"/>
              <a:t>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9" name="圖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3474720" y="2087881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 r="27299"/>
          <a:stretch/>
        </p:blipFill>
        <p:spPr bwMode="auto">
          <a:xfrm>
            <a:off x="347472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2087881"/>
            <a:ext cx="2682240" cy="2072638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r="7987"/>
          <a:stretch/>
        </p:blipFill>
        <p:spPr bwMode="auto">
          <a:xfrm>
            <a:off x="646176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4765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zh-TW" dirty="0"/>
              <a:t>量化</a:t>
            </a:r>
            <a:endParaRPr lang="en-US" altLang="zh-TW" dirty="0"/>
          </a:p>
          <a:p>
            <a:pPr lvl="2"/>
            <a:r>
              <a:rPr lang="zh-TW" altLang="en-US" sz="2400" dirty="0"/>
              <a:t>使用</a:t>
            </a:r>
            <a:r>
              <a:rPr lang="en-US" altLang="zh-TW" sz="2400" dirty="0"/>
              <a:t>2500</a:t>
            </a:r>
            <a:r>
              <a:rPr lang="zh-TW" altLang="en-US" sz="2400" dirty="0"/>
              <a:t>張圖片測試</a:t>
            </a:r>
          </a:p>
          <a:p>
            <a:pPr lvl="2"/>
            <a:r>
              <a:rPr lang="zh-TW" altLang="en-US" sz="2400" dirty="0"/>
              <a:t>平均</a:t>
            </a:r>
            <a:r>
              <a:rPr lang="en-US" altLang="zh-TW" sz="2400" dirty="0"/>
              <a:t>Precision</a:t>
            </a:r>
            <a:r>
              <a:rPr lang="zh-TW" altLang="en-US" sz="2400" dirty="0"/>
              <a:t>達九成以上</a:t>
            </a:r>
          </a:p>
          <a:p>
            <a:pPr marL="914400" lvl="2" indent="0">
              <a:buNone/>
            </a:pPr>
            <a:endParaRPr lang="en-US" altLang="zh-TW" sz="24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96" y="3254537"/>
            <a:ext cx="2976608" cy="100316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59" y="4394864"/>
            <a:ext cx="9470731" cy="17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70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最後在寫</a:t>
            </a:r>
          </a:p>
        </p:txBody>
      </p:sp>
    </p:spTree>
    <p:extLst>
      <p:ext uri="{BB962C8B-B14F-4D97-AF65-F5344CB8AC3E}">
        <p14:creationId xmlns:p14="http://schemas.microsoft.com/office/powerpoint/2010/main" val="310182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97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文字方塊 17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8" name="圖片 10"/>
          <p:cNvPicPr>
            <a:picLocks noChangeAspect="1"/>
          </p:cNvPicPr>
          <p:nvPr/>
        </p:nvPicPr>
        <p:blipFill rotWithShape="1">
          <a:blip r:embed="rId5"/>
          <a:srcRect r="10818" b="15637"/>
          <a:stretch>
            <a:fillRect/>
          </a:stretch>
        </p:blipFill>
        <p:spPr>
          <a:xfrm>
            <a:off x="437311" y="1480966"/>
            <a:ext cx="2468403" cy="194950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80400" y="1738440"/>
            <a:ext cx="26853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服務產業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滿足客戶需求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良好的服務品質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8"/>
          <a:stretch/>
        </p:blipFill>
        <p:spPr bwMode="auto">
          <a:xfrm>
            <a:off x="437311" y="3653936"/>
            <a:ext cx="2468403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ç¸éåç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r="3286"/>
          <a:stretch/>
        </p:blipFill>
        <p:spPr bwMode="auto">
          <a:xfrm>
            <a:off x="3108137" y="3653936"/>
            <a:ext cx="2330376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10107"/>
          <a:stretch/>
        </p:blipFill>
        <p:spPr bwMode="auto">
          <a:xfrm>
            <a:off x="3108137" y="1480966"/>
            <a:ext cx="2330376" cy="19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創新想法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75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概念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78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36" y="2123079"/>
            <a:ext cx="4392692" cy="319497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481887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接觸式情感檢測系統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81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6698353" y="2124235"/>
            <a:ext cx="3634328" cy="8402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操作方式簡單，便利性高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44072" y="3450114"/>
            <a:ext cx="3352200" cy="14496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無法即時得到回饋意見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回饋意見過於主觀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46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721213" y="2124235"/>
            <a:ext cx="3070071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可即時獲得檢測結果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檢測結果客觀性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744072" y="3632995"/>
            <a:ext cx="3352200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須配戴許多感測器裝備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從業人員配合意願低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9" y="2123078"/>
            <a:ext cx="4392692" cy="319497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803718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式情感檢測系統</a:t>
            </a:r>
            <a:endParaRPr lang="zh-TW" altLang="en-US" sz="20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78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683</Words>
  <Application>Microsoft Office PowerPoint</Application>
  <PresentationFormat>寬螢幕</PresentationFormat>
  <Paragraphs>147</Paragraphs>
  <Slides>26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Microsoft JhengHei UI</vt:lpstr>
      <vt:lpstr>微軟正黑體</vt:lpstr>
      <vt:lpstr>新細明體</vt:lpstr>
      <vt:lpstr>Arial</vt:lpstr>
      <vt:lpstr>Calibri</vt:lpstr>
      <vt:lpstr>Calibri Light</vt:lpstr>
      <vt:lpstr>Curlz MT</vt:lpstr>
      <vt:lpstr>Webdings</vt:lpstr>
      <vt:lpstr>Office 佈景主題</vt:lpstr>
      <vt:lpstr>基於深度網路之人臉情感檢測系統</vt:lpstr>
      <vt:lpstr>目錄</vt:lpstr>
      <vt:lpstr>背景介紹</vt:lpstr>
      <vt:lpstr>PowerPoint 簡報</vt:lpstr>
      <vt:lpstr>創新想法</vt:lpstr>
      <vt:lpstr>概念</vt:lpstr>
      <vt:lpstr>PowerPoint 簡報</vt:lpstr>
      <vt:lpstr>PowerPoint 簡報</vt:lpstr>
      <vt:lpstr>PowerPoint 簡報</vt:lpstr>
      <vt:lpstr>PowerPoint 簡報</vt:lpstr>
      <vt:lpstr>PowerPoint 簡報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系統測試</vt:lpstr>
      <vt:lpstr>系統測試</vt:lpstr>
      <vt:lpstr>系統測試</vt:lpstr>
      <vt:lpstr>系統測試</vt:lpstr>
      <vt:lpstr>Github紀錄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基於深度網路之人臉情感檢測系統</dc:title>
  <dc:creator>chen</dc:creator>
  <cp:lastModifiedBy>渟瑄 林</cp:lastModifiedBy>
  <cp:revision>28</cp:revision>
  <dcterms:created xsi:type="dcterms:W3CDTF">2019-06-07T07:21:12Z</dcterms:created>
  <dcterms:modified xsi:type="dcterms:W3CDTF">2019-06-12T15:14:45Z</dcterms:modified>
</cp:coreProperties>
</file>